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9" r:id="rId15"/>
  </p:sldIdLst>
  <p:sldSz cx="12192000" cy="6858000"/>
  <p:notesSz cx="7772400" cy="10058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Fira Sans Extra Condensed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jCfBlu0pfgv8tbonjePBvvEPmO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E14788-8E30-4C6D-8B4F-72BFB00EB405}">
  <a:tblStyle styleId="{6AE14788-8E30-4C6D-8B4F-72BFB00EB40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516" y="-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3694941206_0_3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g1369494120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33" name="Google Shape;433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588" name="Google Shape;588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1" name="Google Shape;261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3" name="Google Shape;3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7" name="Google Shape;3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694941206_0_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" name="Google Shape;369;g136949412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6" name="Google Shape;386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694941206_0_1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3" name="Google Shape;403;g136949412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1854789-5974-47A6-8989-5EC7B3D28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734" y="0"/>
            <a:ext cx="7461544" cy="6857640"/>
          </a:xfrm>
          <a:prstGeom prst="rect">
            <a:avLst/>
          </a:prstGeom>
        </p:spPr>
      </p:pic>
      <p:sp>
        <p:nvSpPr>
          <p:cNvPr id="190" name="Google Shape;190;p1"/>
          <p:cNvSpPr/>
          <p:nvPr/>
        </p:nvSpPr>
        <p:spPr>
          <a:xfrm>
            <a:off x="1596840" y="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14396" y="18783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 indent="457200" algn="r">
              <a:lnSpc>
                <a:spcPct val="90000"/>
              </a:lnSpc>
              <a:buSzPts val="3600"/>
            </a:pP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to generate </a:t>
            </a:r>
          </a:p>
          <a:p>
            <a:pPr lvl="0" indent="457200" algn="r">
              <a:lnSpc>
                <a:spcPct val="90000"/>
              </a:lnSpc>
              <a:buSzPts val="3600"/>
            </a:pP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 routes in Medellín </a:t>
            </a:r>
            <a:endParaRPr sz="38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g13694941206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g13694941206_0_38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Visual comparison of the three paths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00C29D3-B9B1-488D-B9B6-7EED314D1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8359" y="1166828"/>
            <a:ext cx="4358041" cy="452218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163" y="24178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Future work directions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g1066244c191_0_1"/>
          <p:cNvSpPr/>
          <p:nvPr/>
        </p:nvSpPr>
        <p:spPr>
          <a:xfrm>
            <a:off x="821584" y="1298619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Statistics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6" name="Google Shape;446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Optimization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7" name="Google Shape;447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Probability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8" name="Google Shape;448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 &amp; S 4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49" name="Google Shape;449;g1066244c191_0_1"/>
          <p:cNvGrpSpPr/>
          <p:nvPr/>
        </p:nvGrpSpPr>
        <p:grpSpPr>
          <a:xfrm>
            <a:off x="6803512" y="2019300"/>
            <a:ext cx="1599190" cy="3327400"/>
            <a:chOff x="368350" y="2234988"/>
            <a:chExt cx="1088700" cy="830400"/>
          </a:xfrm>
        </p:grpSpPr>
        <p:sp>
          <p:nvSpPr>
            <p:cNvPr id="450" name="Google Shape;450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MV risk estimates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lang="en-US" sz="14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Investigate more zones, and incl</a:t>
              </a:r>
              <a:r>
                <a:rPr lang="en-US" b="1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ude other parameters than the sensation of safety</a:t>
              </a:r>
              <a:endParaRPr lang="en-US" sz="14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4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1" name="Google Shape;451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2" name="Google Shape;452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3" name="Google Shape;453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4" name="Google Shape;454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5" name="Google Shape;455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57" name="Google Shape;457;g1066244c191_0_1"/>
          <p:cNvGrpSpPr/>
          <p:nvPr/>
        </p:nvGrpSpPr>
        <p:grpSpPr>
          <a:xfrm>
            <a:off x="4087348" y="2367863"/>
            <a:ext cx="1341530" cy="3110862"/>
            <a:chOff x="673150" y="2539788"/>
            <a:chExt cx="1088700" cy="830400"/>
          </a:xfrm>
        </p:grpSpPr>
        <p:sp>
          <p:nvSpPr>
            <p:cNvPr id="458" name="Google Shape;45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Optimization </a:t>
              </a:r>
              <a:r>
                <a:rPr lang="en-US" sz="1400" b="1" i="0" u="none" strike="noStrike" cap="none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 target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lang="es-CO" sz="14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lvl="0" algn="ctr">
                <a:buSzPts val="1100"/>
              </a:pPr>
              <a:r>
                <a:rPr lang="es-CO" b="1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minimize costs.</a:t>
              </a:r>
            </a:p>
            <a:p>
              <a:pPr lvl="0" algn="ctr">
                <a:buSzPts val="1100"/>
              </a:pPr>
              <a:r>
                <a:rPr lang="en-US" b="1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minimize raw material in the development of a good</a:t>
              </a:r>
              <a:endParaRPr sz="14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0" name="Google Shape;46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1" name="Google Shape;46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3" name="Google Shape;46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4" name="Google Shape;46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65" name="Google Shape;465;g1066244c191_0_1"/>
          <p:cNvGrpSpPr/>
          <p:nvPr/>
        </p:nvGrpSpPr>
        <p:grpSpPr>
          <a:xfrm>
            <a:off x="1051434" y="2378662"/>
            <a:ext cx="1488566" cy="2828338"/>
            <a:chOff x="673150" y="2539788"/>
            <a:chExt cx="1088700" cy="830400"/>
          </a:xfrm>
        </p:grpSpPr>
        <p:sp>
          <p:nvSpPr>
            <p:cNvPr id="466" name="Google Shape;466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Other risk estimates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lang="en-US" sz="1300" b="1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The probability of robbery.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The probability of been killed.</a:t>
              </a:r>
              <a:endParaRPr sz="13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7" name="Google Shape;467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9" name="Google Shape;469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0" name="Google Shape;470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2" name="Google Shape;472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73" name="Google Shape;473;g1066244c191_0_1"/>
          <p:cNvGrpSpPr/>
          <p:nvPr/>
        </p:nvGrpSpPr>
        <p:grpSpPr>
          <a:xfrm>
            <a:off x="9753601" y="2019300"/>
            <a:ext cx="1385724" cy="3187700"/>
            <a:chOff x="368350" y="2234988"/>
            <a:chExt cx="1088700" cy="830400"/>
          </a:xfrm>
        </p:grpSpPr>
        <p:sp>
          <p:nvSpPr>
            <p:cNvPr id="474" name="Google Shape;474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lang="en-US" sz="16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lang="en-US" sz="1600" b="1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lang="en-US" sz="16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Traffic Estimation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lang="en-US" sz="1600" b="1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What kind of neighbor is it?, it is common that people walk a lot around that zone?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lang="en-US" sz="1600" b="1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5" name="Google Shape;475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6" name="Google Shape;476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7" name="Google Shape;477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8" name="Google Shape;478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9" name="Google Shape;479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80" name="Google Shape;480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!!</a:t>
            </a:r>
          </a:p>
        </p:txBody>
      </p:sp>
      <p:sp>
        <p:nvSpPr>
          <p:cNvPr id="592" name="Google Shape;592;gadd317ae2b_0_117"/>
          <p:cNvSpPr txBox="1"/>
          <p:nvPr/>
        </p:nvSpPr>
        <p:spPr>
          <a:xfrm>
            <a:off x="4846200" y="2484263"/>
            <a:ext cx="6945600" cy="248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With the support of </a:t>
            </a:r>
            <a:endParaRPr sz="1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Ricardo Gandica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was supported by the e generation scholarship, the second author Sara Quintero last two authors were supported by the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Sapiencia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grant, financed by the municipality of Medellín. All authors are grateful to the Vice Rector's Office for Discovery and Creation, Universidad EAFIT, for their support in this research.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A0BE173-63F3-4220-ABFC-C7A297CD3935}"/>
              </a:ext>
            </a:extLst>
          </p:cNvPr>
          <p:cNvSpPr txBox="1"/>
          <p:nvPr/>
        </p:nvSpPr>
        <p:spPr>
          <a:xfrm>
            <a:off x="6464299" y="876300"/>
            <a:ext cx="552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buSzPts val="6000"/>
            </a:pPr>
            <a:r>
              <a:rPr lang="en-US" sz="6000" dirty="0">
                <a:solidFill>
                  <a:srgbClr val="001E33"/>
                </a:solidFill>
              </a:rPr>
              <a:t>THANK YOU!!!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27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Presentation of the team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"/>
          <p:cNvSpPr/>
          <p:nvPr/>
        </p:nvSpPr>
        <p:spPr>
          <a:xfrm>
            <a:off x="728640" y="1900800"/>
            <a:ext cx="2102100" cy="21936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Data preparation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551040" y="4180680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dirty="0">
                <a:solidFill>
                  <a:srgbClr val="001E33"/>
                </a:solidFill>
              </a:rPr>
              <a:t>Sara Quintero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Project analysis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305520" y="4180680"/>
            <a:ext cx="252228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Ricardo Gandica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Coding and planning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39" y="6160680"/>
            <a:ext cx="9637255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lvl="0">
              <a:buSzPts val="2200"/>
            </a:pPr>
            <a:r>
              <a:rPr lang="en-US" sz="2200" b="1" dirty="0">
                <a:solidFill>
                  <a:srgbClr val="001E33"/>
                </a:solidFill>
              </a:rPr>
              <a:t>https://github.com/GatosLoco1990/sexual_harassment_project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Literature review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25971" y="163451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4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CD687CBC-A3DA-450E-A418-C7269C52EB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684" y="1900800"/>
            <a:ext cx="2182799" cy="2182799"/>
          </a:xfrm>
          <a:prstGeom prst="ellipse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2129B2E-A9E4-4FC1-8A29-4E4702579E7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9481" b="14043"/>
          <a:stretch/>
        </p:blipFill>
        <p:spPr>
          <a:xfrm>
            <a:off x="3546861" y="1900800"/>
            <a:ext cx="2219630" cy="2228548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Streets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of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Origin and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Destination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Gan</a:t>
            </a:r>
            <a:r>
              <a:rPr lang="en-US" sz="2100" b="1" dirty="0" err="1">
                <a:solidFill>
                  <a:schemeClr val="lt1"/>
                </a:solidFill>
              </a:rPr>
              <a:t>Qui</a:t>
            </a:r>
            <a:endParaRPr sz="21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Three paths that reduce both the risk of harassment and distance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6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Solution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9" name="Google Shape;269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g105e9140ba5_0_31"/>
            <p:cNvCxnSpPr>
              <a:stCxn id="269" idx="5"/>
              <a:endCxn id="27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0" idx="6"/>
              <a:endCxn id="27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71" idx="6"/>
              <a:endCxn id="27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77" idx="7"/>
              <a:endCxn id="27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1" idx="7"/>
              <a:endCxn id="27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0" idx="7"/>
              <a:endCxn id="27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2" idx="7"/>
              <a:endCxn id="27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4" idx="5"/>
              <a:endCxn id="27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3" idx="6"/>
              <a:endCxn id="27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7" name="Google Shape;287;g105e9140ba5_0_31"/>
            <p:cNvCxnSpPr>
              <a:stCxn id="272" idx="6"/>
              <a:endCxn id="27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g105e9140ba5_0_31"/>
            <p:cNvCxnSpPr>
              <a:stCxn id="273" idx="7"/>
              <a:endCxn id="27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9" name="Google Shape;289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Streets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of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Origin and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Destination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21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GanQui</a:t>
            </a:r>
            <a:endParaRPr sz="21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4" name="Google Shape;294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6" name="Google Shape;296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7" name="Google Shape;297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8" name="Google Shape;298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g105e9140ba5_0_31"/>
            <p:cNvCxnSpPr>
              <a:stCxn id="298" idx="5"/>
              <a:endCxn id="303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299" idx="6"/>
              <a:endCxn id="301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300" idx="6"/>
              <a:endCxn id="302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306" idx="7"/>
              <a:endCxn id="302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300" idx="7"/>
              <a:endCxn id="301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299" idx="7"/>
              <a:endCxn id="303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1" idx="7"/>
              <a:endCxn id="305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303" idx="5"/>
              <a:endCxn id="304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2" idx="6"/>
              <a:endCxn id="304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6" name="Google Shape;316;g105e9140ba5_0_31"/>
            <p:cNvCxnSpPr>
              <a:stCxn id="301" idx="6"/>
              <a:endCxn id="304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7" name="Google Shape;317;g105e9140ba5_0_31"/>
            <p:cNvCxnSpPr>
              <a:stCxn id="302" idx="7"/>
              <a:endCxn id="305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8" name="Google Shape;318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 path that reduces both distance and harassment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Explanation of the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>
            <a:off x="161999" y="4973275"/>
            <a:ext cx="7791375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dirty="0" err="1">
                <a:solidFill>
                  <a:srgbClr val="001E33"/>
                </a:solidFill>
              </a:rPr>
              <a:t>GanQui</a:t>
            </a:r>
            <a:r>
              <a:rPr lang="en-US" sz="2200" dirty="0">
                <a:solidFill>
                  <a:srgbClr val="001E33"/>
                </a:solidFill>
              </a:rPr>
              <a:t>: it’s made upon A*, using as values for cost: distance and the risk and V = d +r // V = d * r // V = d^(2r)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4DB53F2-6986-4D93-B635-12F51DEFE4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9416" y="1607634"/>
            <a:ext cx="4587797" cy="258063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D89F55A-C349-49B6-8B26-477B284074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2469" y="1149244"/>
            <a:ext cx="5678625" cy="378575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Complexity of the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"/>
          <p:cNvSpPr/>
          <p:nvPr/>
        </p:nvSpPr>
        <p:spPr>
          <a:xfrm>
            <a:off x="584652" y="417312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Time and memory complexity of the algorithm name. V is...E is... </a:t>
            </a:r>
            <a:r>
              <a:rPr lang="en-US" sz="1400" b="0" i="0" u="none" strike="noStrike" cap="none" dirty="0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(In this semester, it could be DFS, BFS, Dijkstra, A*). Please explain what V and E mean in this problem. </a:t>
            </a:r>
            <a:r>
              <a:rPr lang="en-US" sz="1400" b="1" i="0" u="none" strike="noStrike" cap="none" dirty="0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PLEASE, it is not helpful to put 'n'.</a:t>
            </a:r>
            <a:endParaRPr sz="1400" b="1" i="0" u="none" strike="noStrike" cap="none" dirty="0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"/>
          <p:cNvSpPr/>
          <p:nvPr/>
        </p:nvSpPr>
        <p:spPr>
          <a:xfrm>
            <a:off x="6812235" y="10645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Create the table in Powerpoint. Do not copy pixelated screenshots of the white paper, please.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6" name="Google Shape;356;p5"/>
          <p:cNvSpPr/>
          <p:nvPr/>
        </p:nvSpPr>
        <p:spPr>
          <a:xfrm>
            <a:off x="3742440" y="5360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Explain the tables in your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own words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5"/>
          <p:cNvSpPr/>
          <p:nvPr/>
        </p:nvSpPr>
        <p:spPr>
          <a:xfrm>
            <a:off x="3546805" y="5357025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60" name="Google Shape;360;p5"/>
          <p:cNvGraphicFramePr/>
          <p:nvPr/>
        </p:nvGraphicFramePr>
        <p:xfrm>
          <a:off x="471720" y="1194240"/>
          <a:ext cx="6246500" cy="2956585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Time complexity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Complexity of memory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Algorithm name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O(E!*V*E*E*2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Algorithm name </a:t>
                      </a:r>
                      <a:r>
                        <a:rPr lang="en-US" sz="2200" u="none" strike="noStrike" cap="none" dirty="0">
                          <a:solidFill>
                            <a:schemeClr val="accent2"/>
                          </a:solidFill>
                        </a:rPr>
                        <a:t>(if you have tried two)</a:t>
                      </a:r>
                      <a:endParaRPr sz="2200" b="0" u="none" strike="noStrike" cap="none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V*V*E*E*E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E!)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3" name="Google Shape;363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Use superscripts to represent exponents.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Do NOT use the ^ symbol.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 flipH="1">
            <a:off x="2232538" y="5453601"/>
            <a:ext cx="317358" cy="593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rgbClr val="ED7D31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207B8AD-EE75-4287-97A2-19630FF32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2385" y="1351398"/>
            <a:ext cx="3276796" cy="350118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g1369494120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13694941206_0_0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First path minimizing d = d * h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13694941206_0_0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Distance and risk of harassment for the path that minimizes d = ??. Execution time of ?? seconds. </a:t>
            </a:r>
            <a:endParaRPr sz="22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80" name="Google Shape;380;g13694941206_0_0"/>
          <p:cNvGraphicFramePr/>
          <p:nvPr>
            <p:extLst>
              <p:ext uri="{D42A27DB-BD31-4B8C-83A1-F6EECF244321}">
                <p14:modId xmlns:p14="http://schemas.microsoft.com/office/powerpoint/2010/main" val="2374190764"/>
              </p:ext>
            </p:extLst>
          </p:nvPr>
        </p:nvGraphicFramePr>
        <p:xfrm>
          <a:off x="439857" y="1087734"/>
          <a:ext cx="11310600" cy="1706900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(6.2815681,-75.5475082)</a:t>
                      </a:r>
                    </a:p>
                    <a:p>
                      <a:r>
                        <a:rPr lang="es-MX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Cl. 89 #38 04, Las Granjas, Medellín, Manrique, Medellín, Antioquia</a:t>
                      </a:r>
                      <a:endParaRPr lang="es-CO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(6.204122,-75.5836638)</a:t>
                      </a:r>
                    </a:p>
                    <a:p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Cl. 4 Sur #50ff-2 a 50ff-44, Guayabal, Medellín, Guayabal, Medellín, Antioquia</a:t>
                      </a: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12071.823000000006 m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126.19469958171223 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Second path </a:t>
            </a:r>
            <a:r>
              <a:rPr lang="en-US" sz="2200" b="1" dirty="0">
                <a:solidFill>
                  <a:srgbClr val="FFFFFF"/>
                </a:solidFill>
              </a:rPr>
              <a:t>minimizing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1" dirty="0">
                <a:solidFill>
                  <a:srgbClr val="FFFFFF"/>
                </a:solidFill>
              </a:rPr>
              <a:t>d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2200" b="1" dirty="0">
                <a:solidFill>
                  <a:srgbClr val="FFFFFF"/>
                </a:solidFill>
              </a:rPr>
              <a:t>d + h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4" name="Google Shape;394;gadd317ae2b_0_201"/>
          <p:cNvGraphicFramePr/>
          <p:nvPr>
            <p:extLst>
              <p:ext uri="{D42A27DB-BD31-4B8C-83A1-F6EECF244321}">
                <p14:modId xmlns:p14="http://schemas.microsoft.com/office/powerpoint/2010/main" val="3824169690"/>
              </p:ext>
            </p:extLst>
          </p:nvPr>
        </p:nvGraphicFramePr>
        <p:xfrm>
          <a:off x="356050" y="1100575"/>
          <a:ext cx="11310600" cy="1920260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(6.2815681,-75.5475082)</a:t>
                      </a:r>
                    </a:p>
                    <a:p>
                      <a:r>
                        <a:rPr lang="es-MX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Cl. 89 #38 04, Las Granjas, Medellín, Manrique, Medellín, Antioquia</a:t>
                      </a:r>
                      <a:endParaRPr lang="es-CO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(6.204122,-75.5836638)</a:t>
                      </a:r>
                    </a:p>
                    <a:p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Cl. 4 Sur #50ff-2 a 50ff-44, Guayabal, Medellín, Guayabal, Medellín, Antioquia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4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11031.772000000003m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109.354230569381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8" name="Google Shape;398;gadd317ae2b_0_201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Distance and risk of harassment for the path that minimizes d = ??. Execution time of ?? seconds.</a:t>
            </a:r>
            <a:endParaRPr sz="22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g13694941206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13694941206_0_16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Third path minimizing d = </a:t>
            </a:r>
            <a:r>
              <a:rPr lang="en-US" sz="2200" b="1" dirty="0">
                <a:solidFill>
                  <a:srgbClr val="FFFFFF"/>
                </a:solidFill>
              </a:rPr>
              <a:t>d ^2(h)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1" name="Google Shape;411;g13694941206_0_16"/>
          <p:cNvGraphicFramePr/>
          <p:nvPr>
            <p:extLst>
              <p:ext uri="{D42A27DB-BD31-4B8C-83A1-F6EECF244321}">
                <p14:modId xmlns:p14="http://schemas.microsoft.com/office/powerpoint/2010/main" val="3229068428"/>
              </p:ext>
            </p:extLst>
          </p:nvPr>
        </p:nvGraphicFramePr>
        <p:xfrm>
          <a:off x="356050" y="1219495"/>
          <a:ext cx="11310600" cy="1920260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(6.2815681,-75.5475082)</a:t>
                      </a:r>
                    </a:p>
                    <a:p>
                      <a:r>
                        <a:rPr lang="es-MX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Cl. 89 #38 04, Las Granjas, Medellín, Manrique, Medellín, Antioquia</a:t>
                      </a:r>
                      <a:endParaRPr lang="es-CO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(6.204122,-75.5836638)</a:t>
                      </a:r>
                    </a:p>
                    <a:p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Cl. 4 Sur #50ff-2 a 50ff-44, Guayabal, Medellín, Guayabal, Medellín, Antioquia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4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12585.883000000003 m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s-CO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113.8612825179079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4" name="Google Shape;414;g13694941206_0_16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The font size must be at least 22 points.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13694941206_0_16"/>
          <p:cNvSpPr/>
          <p:nvPr/>
        </p:nvSpPr>
        <p:spPr>
          <a:xfrm>
            <a:off x="356050" y="3430776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Distance and risk of harassment for the path that minimizes d = ??. Execution time of ?? seconds.</a:t>
            </a:r>
            <a:endParaRPr sz="22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</TotalTime>
  <Words>706</Words>
  <Application>Microsoft Office PowerPoint</Application>
  <PresentationFormat>Panorámica</PresentationFormat>
  <Paragraphs>103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Times New Roman</vt:lpstr>
      <vt:lpstr>Fira Sans Extra Condensed</vt:lpstr>
      <vt:lpstr>Calibri</vt:lpstr>
      <vt:lpstr>Arial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Ricardo Gandica Velasco</cp:lastModifiedBy>
  <cp:revision>7</cp:revision>
  <dcterms:modified xsi:type="dcterms:W3CDTF">2022-11-09T12:55:13Z</dcterms:modified>
</cp:coreProperties>
</file>